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3" r:id="rId5"/>
    <p:sldId id="266" r:id="rId6"/>
    <p:sldId id="267" r:id="rId7"/>
    <p:sldId id="260" r:id="rId8"/>
    <p:sldId id="264" r:id="rId9"/>
    <p:sldId id="269" r:id="rId10"/>
    <p:sldId id="270" r:id="rId11"/>
    <p:sldId id="273" r:id="rId12"/>
    <p:sldId id="261" r:id="rId13"/>
    <p:sldId id="265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73198" autoAdjust="0"/>
  </p:normalViewPr>
  <p:slideViewPr>
    <p:cSldViewPr snapToGrid="0">
      <p:cViewPr>
        <p:scale>
          <a:sx n="50" d="100"/>
          <a:sy n="50" d="100"/>
        </p:scale>
        <p:origin x="404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32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9F11-F27B-40E9-8DCC-1F0387B6BB3A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4BB42-EDD4-4ABB-8AFE-906AE70A1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8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</a:t>
            </a:r>
            <a:r>
              <a:rPr lang="en-US" altLang="ko-KR" dirty="0"/>
              <a:t>VR AR MR</a:t>
            </a:r>
            <a:r>
              <a:rPr lang="ko-KR" altLang="en-US" dirty="0"/>
              <a:t>에 대해서 </a:t>
            </a:r>
            <a:r>
              <a:rPr lang="ko-KR" altLang="en-US" dirty="0" err="1"/>
              <a:t>들어보셨나요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6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VR</a:t>
            </a:r>
            <a:r>
              <a:rPr lang="ko-KR" altLang="en-US"/>
              <a:t>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가상현실에서는 사용자의 시야가 완전히 차단되고 오로지 가상으로 만들어진 세계만 보이게 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“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가상현실”은 “현실”이라는 단어를 포함하지만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우리가 사는 “현실”과는 완전히 구분된 “다른 현실”이라는 의미를 나타내기 위하여 “가상현실”이라고 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즉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“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현실”과 “가상현실”은 상반되는 개념이라고 할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가상현실”에 대해 더 생각해 보면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‘360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도 카메라로 찍은 동영상을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HMD(Head Mount Display)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로 보는 것이 가상현실인가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?’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라는 의문을 가질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하지만 우리가 사는 “현실”을 촬영한 영상을 단순히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HMD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로 보는 것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(Viewing)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가상현실이라고 볼 수 없습니다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반면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기술적으로 가상의 공간에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360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도 카메라로 찍은 사진이나 동영상을 입힌 것은 가상현실이라고 볼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“증강현실”이라는 용어에서 “현실”은 우리가 사는 실제 세계를 의미합니다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따라서 “증강현실”은 실제 세계를 증강하는 것을 의미합니다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밖이 보이는 글라스형 헤드셋을 사용하거나 휴대폰 카메라로 현실을 투영하고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그 위에 부가정보를 보여주는 것입니다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차량 내비게이션 중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동작 시 카메라로부터 받은 영상 위에 차량 진행 방향이나 주위 건물 정보를 표시하는 제품이 있는데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이것이 증강현실의 대표적인 예라고 할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b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</a:br>
            <a:endParaRPr lang="en-US" altLang="ko-KR" b="0" i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br>
              <a:rPr lang="ko-KR" altLang="en-US"/>
            </a:b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“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Mixed Reality(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혼합현실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)”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또는 “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Merged Reality(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융합현실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)”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이라는 용어로 혼용되고 있는데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둘 다 같은 의미입니다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본 아티클에서는 “혼합현실”로 통일해서 이야기하겠습니다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.) “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혼합현실”의 “현실”은 현실과 가상현실 모두를 의미합니다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이 두 가지 현실이 혼합된 것을 혼합현실이라고 하죠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AR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의 개념이 현실에 부가 정보를 보여주는 것이라면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MR(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혼합현실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현실 공간에 가상의 물체를 배치하거나 현실의 물체를 인식해서 그 주변에 가상의 공간을 구성하는 것이라고 할 수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요즘은 이 세가지를 포괄하여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XR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이라고 칭합니다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550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 그럼</a:t>
            </a:r>
            <a:r>
              <a:rPr lang="en-US" altLang="ko-KR"/>
              <a:t>, </a:t>
            </a:r>
            <a:r>
              <a:rPr lang="ko-KR" altLang="en-US"/>
              <a:t>앞서 소개했던 내용들인 </a:t>
            </a:r>
            <a:r>
              <a:rPr lang="en-US" altLang="ko-KR"/>
              <a:t>XR</a:t>
            </a:r>
            <a:r>
              <a:rPr lang="ko-KR" altLang="en-US"/>
              <a:t>은 우리가 사용자가 될 수 도있지만</a:t>
            </a:r>
            <a:r>
              <a:rPr lang="en-US" altLang="ko-KR"/>
              <a:t>, </a:t>
            </a:r>
            <a:r>
              <a:rPr lang="ko-KR" altLang="en-US"/>
              <a:t>여기 모인 사람들은 대부분 이걸 만들려고 온거잖아요</a:t>
            </a:r>
            <a:r>
              <a:rPr lang="en-US" altLang="ko-KR"/>
              <a:t>? </a:t>
            </a:r>
            <a:r>
              <a:rPr lang="ko-KR" altLang="en-US"/>
              <a:t>어떻게 만들면 좋을까요</a:t>
            </a:r>
            <a:r>
              <a:rPr lang="en-US" altLang="ko-KR"/>
              <a:t>? (</a:t>
            </a:r>
            <a:r>
              <a:rPr lang="ko-KR" altLang="en-US"/>
              <a:t>질문</a:t>
            </a:r>
            <a:r>
              <a:rPr lang="en-US" altLang="ko-KR"/>
              <a:t>)</a:t>
            </a:r>
          </a:p>
          <a:p>
            <a:r>
              <a:rPr lang="ko-KR" altLang="en-US"/>
              <a:t>네</a:t>
            </a:r>
            <a:r>
              <a:rPr lang="en-US" altLang="ko-KR"/>
              <a:t>,. </a:t>
            </a:r>
            <a:r>
              <a:rPr lang="ko-KR" altLang="en-US"/>
              <a:t>제가 말씀드렸던 이 세가지의 공통점은 모두 컴퓨터 그래픽이 사용된다는 점입니다</a:t>
            </a:r>
            <a:r>
              <a:rPr lang="en-US" altLang="ko-KR"/>
              <a:t>. </a:t>
            </a:r>
          </a:p>
          <a:p>
            <a:r>
              <a:rPr lang="ko-KR" altLang="en-US"/>
              <a:t>그래서 우리는 컴퓨터 그래픽을 컨트롤 할 수 있는 </a:t>
            </a:r>
            <a:r>
              <a:rPr lang="en-US" altLang="ko-KR"/>
              <a:t>Unity</a:t>
            </a:r>
            <a:r>
              <a:rPr lang="ko-KR" altLang="en-US"/>
              <a:t>라는 프로그램을 공부하려고 모인 겁니다</a:t>
            </a:r>
            <a:r>
              <a:rPr lang="en-US" altLang="ko-KR"/>
              <a:t>.</a:t>
            </a:r>
          </a:p>
          <a:p>
            <a:r>
              <a:rPr lang="ko-KR" altLang="en-US"/>
              <a:t>이 툴을 이용해서 카메라에 그래픽을 더해주거나 가상공간을 만들어주는 역할을 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4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내용을 배울지는 제가 아래 </a:t>
            </a:r>
            <a:r>
              <a:rPr lang="ko-KR" altLang="en-US" dirty="0" err="1"/>
              <a:t>보내드린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err="1"/>
              <a:t>타고들어가면</a:t>
            </a:r>
            <a:r>
              <a:rPr lang="ko-KR" altLang="en-US" dirty="0"/>
              <a:t> 배울 내용을 간략히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 유니티 경험이 없다고 생각해 기초적이고 </a:t>
            </a:r>
            <a:r>
              <a:rPr lang="ko-KR" altLang="en-US" dirty="0" err="1"/>
              <a:t>재미있는것을</a:t>
            </a:r>
            <a:r>
              <a:rPr lang="ko-KR" altLang="en-US" dirty="0"/>
              <a:t> </a:t>
            </a:r>
            <a:r>
              <a:rPr lang="ko-KR" altLang="en-US" dirty="0" err="1"/>
              <a:t>만들어보는것으로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https://fastcampus.co.kr/dev_online_vrar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5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https://fastcampus.co.kr/dev_online_vrar</a:t>
            </a:r>
          </a:p>
          <a:p>
            <a:endParaRPr lang="en-US" altLang="ko-KR" dirty="0"/>
          </a:p>
          <a:p>
            <a:r>
              <a:rPr lang="ko-KR" altLang="en-US" dirty="0"/>
              <a:t>스터디 방식은 이렇습니다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. </a:t>
            </a:r>
            <a:r>
              <a:rPr lang="ko-KR" altLang="en-US" dirty="0"/>
              <a:t>강의내용을 </a:t>
            </a:r>
            <a:r>
              <a:rPr lang="ko-KR" altLang="en-US" dirty="0" err="1"/>
              <a:t>챕터별로</a:t>
            </a:r>
            <a:r>
              <a:rPr lang="ko-KR" altLang="en-US" dirty="0"/>
              <a:t> 나눕니다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 챕터마다 발표를 할 사람을 </a:t>
            </a:r>
            <a:r>
              <a:rPr lang="ko-KR" altLang="en-US" dirty="0" err="1"/>
              <a:t>정할겁니다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내용은 이론 보다는 실습 위주로 진행을 </a:t>
            </a:r>
            <a:r>
              <a:rPr lang="ko-KR" altLang="en-US" dirty="0" err="1"/>
              <a:t>하면됩니다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남은 사람은 어떻게 하냐</a:t>
            </a:r>
            <a:r>
              <a:rPr lang="en-US" altLang="ko-KR" dirty="0"/>
              <a:t>? </a:t>
            </a:r>
            <a:r>
              <a:rPr lang="ko-KR" altLang="en-US" dirty="0"/>
              <a:t>남은 사람들도 강의를 정해진 시간에 듣고 따라서 실습을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미팅에는 모두가 강의를 듣고 실습이 진행된 </a:t>
            </a:r>
            <a:r>
              <a:rPr lang="ko-KR" altLang="en-US" dirty="0" err="1"/>
              <a:t>상태겠죠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떄</a:t>
            </a:r>
            <a:r>
              <a:rPr lang="ko-KR" altLang="en-US" dirty="0"/>
              <a:t> 발표를 하기로 한사람은 그대로 과정을 발표하고 </a:t>
            </a:r>
            <a:r>
              <a:rPr lang="en-US" altLang="ko-KR" dirty="0"/>
              <a:t>, </a:t>
            </a:r>
            <a:r>
              <a:rPr lang="ko-KR" altLang="en-US" dirty="0"/>
              <a:t>남은 사람들은 몰랐던 부분이나 막혔던 부분을 공유하는 방식으로 진행될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1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강의를 나눌 파트는 이렇습니다</a:t>
            </a:r>
            <a:r>
              <a:rPr lang="en-US" altLang="ko-KR" dirty="0"/>
              <a:t>. </a:t>
            </a:r>
            <a:r>
              <a:rPr lang="ko-KR" altLang="en-US" dirty="0"/>
              <a:t>먼저 제가 </a:t>
            </a:r>
            <a:r>
              <a:rPr lang="en-US" altLang="ko-KR" dirty="0"/>
              <a:t>chapter 0 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어떤식으로</a:t>
            </a:r>
            <a:r>
              <a:rPr lang="ko-KR" altLang="en-US" dirty="0"/>
              <a:t> 돌아가는지 </a:t>
            </a:r>
            <a:r>
              <a:rPr lang="ko-KR" altLang="en-US" dirty="0" err="1"/>
              <a:t>본다음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나머지 파트는 이제 여러분이 </a:t>
            </a:r>
            <a:r>
              <a:rPr lang="ko-KR" altLang="en-US" dirty="0" err="1"/>
              <a:t>정하시면됩니다</a:t>
            </a:r>
            <a:r>
              <a:rPr lang="en-US" altLang="ko-KR" dirty="0"/>
              <a:t>. </a:t>
            </a:r>
            <a:r>
              <a:rPr lang="ko-KR" altLang="en-US" dirty="0" err="1"/>
              <a:t>사다리타기를</a:t>
            </a:r>
            <a:r>
              <a:rPr lang="ko-KR" altLang="en-US" dirty="0"/>
              <a:t> </a:t>
            </a:r>
            <a:r>
              <a:rPr lang="ko-KR" altLang="en-US" dirty="0" err="1"/>
              <a:t>해도되고</a:t>
            </a:r>
            <a:r>
              <a:rPr lang="ko-KR" altLang="en-US" dirty="0"/>
              <a:t> 가위바위보를 </a:t>
            </a:r>
            <a:r>
              <a:rPr lang="ko-KR" altLang="en-US" dirty="0" err="1"/>
              <a:t>해보됩니다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4BB42-EDD4-4ABB-8AFE-906AE70A1F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7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BCCC0-3E6D-4E2A-832C-061AA8526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7F3E8E-128E-4EF9-8321-00F6CDE2A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49FF7-C40F-4D6F-BC52-262119FA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B85D4-A1FD-4837-8736-B6CE3B4C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41EF3-9FC8-4D92-9174-99033DBE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0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4E77D-F15C-4B06-85C4-5A80E2D7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FA1D66-5863-4B46-9486-555411403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90455-E2EF-421B-B035-F431AF5F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1A49B-1561-4246-B77E-F9D9E58F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1F23-C291-448C-9659-4A53FB4C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8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649D30-5574-4CF4-B9E7-EEE9B66A0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F1E84A-F5D9-45B8-8217-34C342727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1DFA9-6C7E-4BE9-BDCE-E1B7B7E7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17AD33-CC97-4114-B04F-B1F910CF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3C242-F5F7-4B8E-B4B4-DA55C6D8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4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A6F95-4536-429A-BF54-0B6391E2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C74A5-FBCD-4E70-89E0-EF56C9D0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B383B-22C5-45B8-AB18-DACD31A4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BE89A-880D-41A7-9F77-D668D811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F9B87-8246-4FF2-B8F0-65E34BC5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72B32-5126-4109-B9F3-E8AAAD3A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49B45-CA8D-4EDC-83B7-B33FB70F0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D89DF-A0D3-4C74-BE85-0228456C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FDAFA-F24F-4EC7-BA95-A0585BAE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05E8-3880-42F8-9BBF-E20CDEE5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6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53681-3011-4374-BC88-8CAAFD58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9CFE9-AA33-4B28-8104-8806ADE2F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C8FE1-0A87-4564-A1CB-16378BC1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6C31AB-A461-469E-A98F-070482C3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1C10DD-EC84-4187-83EB-7489E7AB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31353A-A5CF-4CA1-A73D-0C9FCC1C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5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54293-60D7-4555-B58C-B240BE4B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137405-2A60-4BB2-BB39-9E245CD0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E59B3B-0678-4036-893A-316EB533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BEA6E-3287-4317-A000-48F037097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6A0A7A-3850-415F-9597-3D31C01E9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9E2069-751D-44BB-97B0-5A3B21EF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409EC8-2944-4BAF-AD25-119A4773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FF4053-C37C-4BC8-95EA-CCF6371C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80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40EB-51E2-41B1-9BF9-487877FE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289D29-5FE5-46A1-8149-04AC587A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09A83-8A38-436F-B2FD-511A77A3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45F76-C24E-4FF4-95FE-4C08E67E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8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721099-1101-4352-BC45-142393F2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061070-088D-4D45-8B73-64A9B11A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E16177-259B-4340-8F9F-058C211A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5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59B30-56D7-4D85-9D09-5A61590A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7A1B7-2D8E-4B39-AB9C-03467A39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24137-DC00-498A-8479-5B312003B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33B4C-1413-4359-90CF-D65CF846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6298A-1731-4700-9861-69AED70D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039E2F-5196-4373-8E0E-9B2A1AC1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42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E0A7A-5F52-4849-99CC-24999A3F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A3725F-3C98-4DD7-AE02-4C36E02E4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29C47C-5480-4C74-862B-8AF0B665D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80BA0-397D-4116-8B61-D8380E2D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660BA-DD57-4842-B5BA-8248A1EC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C0B31-4E4D-4ED7-AD90-C70FEF21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9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B0A52C-99D3-4D7D-9DF5-EB96A94F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84582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6B75B-D6B1-48F8-A569-7B006A0A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D414A-45B4-428F-B9C2-2BD38A1C1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06B4D-7C84-4627-935A-675FE05B696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FE0D0-5642-4C74-97F7-8B602425C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4F627-C59F-429E-AA61-73733DD3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63F8-74DF-492F-B691-C748B4E1917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696151-D484-400D-A680-8203D9B2C3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6176963"/>
            <a:ext cx="1854200" cy="85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E74D56-9ECC-4AB4-9EBA-555F3741754D}"/>
              </a:ext>
            </a:extLst>
          </p:cNvPr>
          <p:cNvGrpSpPr/>
          <p:nvPr/>
        </p:nvGrpSpPr>
        <p:grpSpPr>
          <a:xfrm>
            <a:off x="4307822" y="1416559"/>
            <a:ext cx="3576356" cy="3678805"/>
            <a:chOff x="2519644" y="1773238"/>
            <a:chExt cx="3576356" cy="3678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2B461-DB43-4F93-AE6C-92C9111C3501}"/>
                </a:ext>
              </a:extLst>
            </p:cNvPr>
            <p:cNvSpPr/>
            <p:nvPr/>
          </p:nvSpPr>
          <p:spPr>
            <a:xfrm>
              <a:off x="2519644" y="1773238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58800" dist="2413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43A5EC-41E4-4ADB-A8BD-4B26CB3DD3C9}"/>
                </a:ext>
              </a:extLst>
            </p:cNvPr>
            <p:cNvSpPr/>
            <p:nvPr/>
          </p:nvSpPr>
          <p:spPr>
            <a:xfrm>
              <a:off x="2519644" y="1794443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774700" dist="203200" dir="13500000" algn="br" rotWithShape="0">
                <a:schemeClr val="bg1"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41271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Unity </a:t>
            </a:r>
            <a:b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</a:br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Study</a:t>
            </a:r>
            <a:endParaRPr lang="ko-KR" altLang="en-US" sz="8000" b="1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9B38C-4CA1-431F-953A-EAEA26E70BC7}"/>
              </a:ext>
            </a:extLst>
          </p:cNvPr>
          <p:cNvSpPr txBox="1"/>
          <p:nvPr/>
        </p:nvSpPr>
        <p:spPr>
          <a:xfrm>
            <a:off x="10270671" y="6041571"/>
            <a:ext cx="255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Ink Free" panose="03080402000500000000" pitchFamily="66" charset="0"/>
              </a:rPr>
              <a:t>2022.01.04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Ink Free" panose="03080402000500000000" pitchFamily="66" charset="0"/>
              </a:rPr>
              <a:t>Seong</a:t>
            </a:r>
            <a:r>
              <a:rPr lang="en-US" altLang="ko-KR" sz="20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Ink Free" panose="03080402000500000000" pitchFamily="66" charset="0"/>
              </a:rPr>
              <a:t>Uk</a:t>
            </a:r>
            <a:endParaRPr lang="ko-KR" altLang="en-US" sz="20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8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Plan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3A5253B-A220-48E6-AC39-98825F832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80430"/>
              </p:ext>
            </p:extLst>
          </p:nvPr>
        </p:nvGraphicFramePr>
        <p:xfrm>
          <a:off x="2184400" y="811095"/>
          <a:ext cx="7480300" cy="54474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40150">
                  <a:extLst>
                    <a:ext uri="{9D8B030D-6E8A-4147-A177-3AD203B41FA5}">
                      <a16:colId xmlns:a16="http://schemas.microsoft.com/office/drawing/2014/main" val="2622178586"/>
                    </a:ext>
                  </a:extLst>
                </a:gridCol>
                <a:gridCol w="3740150">
                  <a:extLst>
                    <a:ext uri="{9D8B030D-6E8A-4147-A177-3AD203B41FA5}">
                      <a16:colId xmlns:a16="http://schemas.microsoft.com/office/drawing/2014/main" val="3203206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8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기초 다지기 </a:t>
                      </a:r>
                      <a:r>
                        <a:rPr lang="en-US" altLang="ko-KR" dirty="0"/>
                        <a:t>VR</a:t>
                      </a:r>
                      <a:r>
                        <a:rPr lang="ko-KR" altLang="en-US" dirty="0"/>
                        <a:t>이란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성욱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5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우주선 게임 만들기 </a:t>
                      </a:r>
                      <a:r>
                        <a:rPr lang="en-US" altLang="ko-KR" dirty="0"/>
                        <a:t>part 1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2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우주선 게임 만들기 </a:t>
                      </a:r>
                      <a:r>
                        <a:rPr lang="en-US" altLang="ko-KR" dirty="0"/>
                        <a:t>part 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4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360 </a:t>
                      </a:r>
                      <a:r>
                        <a:rPr lang="ko-KR" altLang="en-US" dirty="0"/>
                        <a:t>여행 콘텐츠 만들기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2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모델하우스 콘텐츠 만들기 </a:t>
                      </a:r>
                      <a:r>
                        <a:rPr lang="en-US" altLang="ko-KR" dirty="0"/>
                        <a:t>part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45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모델하우스 콘텐츠 만들기 </a:t>
                      </a:r>
                      <a:r>
                        <a:rPr lang="en-US" altLang="ko-KR" dirty="0"/>
                        <a:t>part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99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방탈출</a:t>
                      </a:r>
                      <a:r>
                        <a:rPr lang="ko-KR" altLang="en-US" dirty="0"/>
                        <a:t> 게임 콘텐츠 만들기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8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 콘텐츠 </a:t>
                      </a:r>
                      <a:r>
                        <a:rPr lang="en-US" altLang="ko-KR" dirty="0"/>
                        <a:t>+ </a:t>
                      </a:r>
                    </a:p>
                    <a:p>
                      <a:pPr algn="ctr" latinLnBrk="1"/>
                      <a:r>
                        <a:rPr lang="ko-KR" altLang="en-US" dirty="0"/>
                        <a:t>이미지인식을 활용한 </a:t>
                      </a:r>
                      <a:r>
                        <a:rPr lang="en-US" altLang="ko-KR" dirty="0"/>
                        <a:t>AR </a:t>
                      </a:r>
                      <a:r>
                        <a:rPr lang="ko-KR" altLang="en-US" dirty="0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0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지면에 나무상자 쌓기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공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폭탄 던지기 콘텐츠 만들기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64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지면에 가구 배치하기 </a:t>
                      </a:r>
                      <a:r>
                        <a:rPr lang="en-US" altLang="ko-KR" dirty="0"/>
                        <a:t>+</a:t>
                      </a:r>
                    </a:p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지면에 캐릭터 띄우고 조작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43124"/>
                  </a:ext>
                </a:extLst>
              </a:tr>
              <a:tr h="565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AR</a:t>
                      </a:r>
                      <a:r>
                        <a:rPr lang="ko-KR" altLang="en-US" dirty="0"/>
                        <a:t>프로젝트 맛보기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909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AEAB118-2A66-45FC-BEFA-412179E3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36" y="1568440"/>
            <a:ext cx="520727" cy="3683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D6DB4D-C806-4740-866A-F660C84F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090" y="1936759"/>
            <a:ext cx="450873" cy="3873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5E40A6-C592-416C-B463-4C77F28F9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090" y="2279677"/>
            <a:ext cx="412771" cy="4127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858BFFF-E544-4125-AA16-67F138BC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39" y="2667047"/>
            <a:ext cx="463574" cy="4508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D12049-9BF5-4C62-93E2-31DB4B49D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590" y="3079818"/>
            <a:ext cx="400071" cy="4699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F256FF-8041-4854-8847-A47B9318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09" y="3429000"/>
            <a:ext cx="520727" cy="3683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C3D500-3EA0-42B0-9300-FFF3F63B7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35" y="3830655"/>
            <a:ext cx="450873" cy="3873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B6F0C3D-412E-4A6B-9B28-500F1D61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435" y="4426546"/>
            <a:ext cx="412771" cy="4127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E3118B8-CE07-4A32-B5E0-9B4A4F9A7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632" y="5098065"/>
            <a:ext cx="463574" cy="4508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9155552-E637-458E-A8D7-F95F40BEF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435" y="5733857"/>
            <a:ext cx="400071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Plan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C0101-ED81-4CD3-9330-D6221E1BA92E}"/>
              </a:ext>
            </a:extLst>
          </p:cNvPr>
          <p:cNvSpPr txBox="1"/>
          <p:nvPr/>
        </p:nvSpPr>
        <p:spPr>
          <a:xfrm>
            <a:off x="222135" y="1048266"/>
            <a:ext cx="19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</a:t>
            </a:r>
            <a:r>
              <a:rPr lang="ko-KR" altLang="en-US" sz="2400" b="1" dirty="0"/>
              <a:t>정리</a:t>
            </a:r>
            <a:br>
              <a:rPr lang="en-US" altLang="ko-KR" sz="2400" b="1" dirty="0"/>
            </a:b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6CA62-86A2-48BD-B650-6F4D34B52DE1}"/>
              </a:ext>
            </a:extLst>
          </p:cNvPr>
          <p:cNvSpPr txBox="1"/>
          <p:nvPr/>
        </p:nvSpPr>
        <p:spPr>
          <a:xfrm>
            <a:off x="322929" y="1663700"/>
            <a:ext cx="11646936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각 챕터에 해당하는 담당자는 자신 만의 </a:t>
            </a:r>
            <a:r>
              <a:rPr lang="en-US" altLang="ko-KR" sz="2400" dirty="0"/>
              <a:t>PPT</a:t>
            </a:r>
            <a:r>
              <a:rPr lang="ko-KR" altLang="en-US" sz="2400" dirty="0"/>
              <a:t>를 만들어 발표한다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남은 인원도 강의를 듣고 실습 진행 후 몰랐던 부분 복기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챕터 담당자의 재량으로 문제 변형의 </a:t>
            </a:r>
            <a:r>
              <a:rPr lang="en-US" altLang="ko-KR" sz="2400" dirty="0"/>
              <a:t>Homework </a:t>
            </a:r>
            <a:r>
              <a:rPr lang="ko-KR" altLang="en-US" sz="2400" dirty="0"/>
              <a:t>하나 이상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** </a:t>
            </a:r>
            <a:r>
              <a:rPr lang="ko-KR" altLang="en-US" sz="2400" dirty="0"/>
              <a:t>계정은 중복 접속이 되지 않으므로 </a:t>
            </a:r>
            <a:r>
              <a:rPr lang="ko-KR" altLang="en-US" sz="2400" dirty="0" err="1"/>
              <a:t>단톡방으로</a:t>
            </a:r>
            <a:r>
              <a:rPr lang="ko-KR" altLang="en-US" sz="2400" dirty="0"/>
              <a:t> 강의 시간대를 말하고 수강</a:t>
            </a:r>
            <a:br>
              <a:rPr lang="en-US" altLang="ko-KR" sz="2400" dirty="0"/>
            </a:br>
            <a:r>
              <a:rPr lang="en-US" altLang="ko-KR" sz="2400" dirty="0"/>
              <a:t>    (</a:t>
            </a:r>
            <a:r>
              <a:rPr lang="ko-KR" altLang="en-US" sz="2400" dirty="0"/>
              <a:t>저 오늘 </a:t>
            </a:r>
            <a:r>
              <a:rPr lang="en-US" altLang="ko-KR" sz="2400" dirty="0"/>
              <a:t>9</a:t>
            </a:r>
            <a:r>
              <a:rPr lang="ko-KR" altLang="en-US" sz="2400" dirty="0"/>
              <a:t>시부터 </a:t>
            </a:r>
            <a:r>
              <a:rPr lang="en-US" altLang="ko-KR" sz="2400" dirty="0"/>
              <a:t>11</a:t>
            </a:r>
            <a:r>
              <a:rPr lang="ko-KR" altLang="en-US" sz="2400" dirty="0"/>
              <a:t>시까지 이번 강의 듣겠습니다</a:t>
            </a:r>
            <a:r>
              <a:rPr lang="en-US" altLang="ko-KR" sz="2400" dirty="0"/>
              <a:t>.)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295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E74D56-9ECC-4AB4-9EBA-555F3741754D}"/>
              </a:ext>
            </a:extLst>
          </p:cNvPr>
          <p:cNvGrpSpPr/>
          <p:nvPr/>
        </p:nvGrpSpPr>
        <p:grpSpPr>
          <a:xfrm>
            <a:off x="4307822" y="1416559"/>
            <a:ext cx="3576356" cy="3678805"/>
            <a:chOff x="2519644" y="1773238"/>
            <a:chExt cx="3576356" cy="3678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2B461-DB43-4F93-AE6C-92C9111C3501}"/>
                </a:ext>
              </a:extLst>
            </p:cNvPr>
            <p:cNvSpPr/>
            <p:nvPr/>
          </p:nvSpPr>
          <p:spPr>
            <a:xfrm>
              <a:off x="2519644" y="1773238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58800" dist="2413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43A5EC-41E4-4ADB-A8BD-4B26CB3DD3C9}"/>
                </a:ext>
              </a:extLst>
            </p:cNvPr>
            <p:cNvSpPr/>
            <p:nvPr/>
          </p:nvSpPr>
          <p:spPr>
            <a:xfrm>
              <a:off x="2519644" y="1794443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774700" dist="203200" dir="13500000" algn="br" rotWithShape="0">
                <a:schemeClr val="bg1"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4759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To</a:t>
            </a:r>
            <a:b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</a:br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do</a:t>
            </a:r>
            <a:endParaRPr lang="ko-KR" altLang="en-US" sz="8000" b="1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268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Todo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5403D-83D5-49AE-B262-327AA62F8941}"/>
              </a:ext>
            </a:extLst>
          </p:cNvPr>
          <p:cNvSpPr txBox="1"/>
          <p:nvPr/>
        </p:nvSpPr>
        <p:spPr>
          <a:xfrm>
            <a:off x="322929" y="1663700"/>
            <a:ext cx="1164693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Unity </a:t>
            </a:r>
            <a:r>
              <a:rPr lang="ko-KR" altLang="en-US" sz="2400" dirty="0"/>
              <a:t>회원 가입 및 다운로드</a:t>
            </a:r>
          </a:p>
        </p:txBody>
      </p:sp>
    </p:spTree>
    <p:extLst>
      <p:ext uri="{BB962C8B-B14F-4D97-AF65-F5344CB8AC3E}">
        <p14:creationId xmlns:p14="http://schemas.microsoft.com/office/powerpoint/2010/main" val="23843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E74D56-9ECC-4AB4-9EBA-555F3741754D}"/>
              </a:ext>
            </a:extLst>
          </p:cNvPr>
          <p:cNvGrpSpPr/>
          <p:nvPr/>
        </p:nvGrpSpPr>
        <p:grpSpPr>
          <a:xfrm>
            <a:off x="4307822" y="1416559"/>
            <a:ext cx="3576356" cy="3678805"/>
            <a:chOff x="2519644" y="1773238"/>
            <a:chExt cx="3576356" cy="3678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2B461-DB43-4F93-AE6C-92C9111C3501}"/>
                </a:ext>
              </a:extLst>
            </p:cNvPr>
            <p:cNvSpPr/>
            <p:nvPr/>
          </p:nvSpPr>
          <p:spPr>
            <a:xfrm>
              <a:off x="2519644" y="1773238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58800" dist="2413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43A5EC-41E4-4ADB-A8BD-4B26CB3DD3C9}"/>
                </a:ext>
              </a:extLst>
            </p:cNvPr>
            <p:cNvSpPr/>
            <p:nvPr/>
          </p:nvSpPr>
          <p:spPr>
            <a:xfrm>
              <a:off x="2519644" y="1794443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774700" dist="203200" dir="13500000" algn="br" rotWithShape="0">
                <a:schemeClr val="bg1"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31059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8000" b="1" spc="600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Q&amp;A</a:t>
            </a:r>
            <a:endParaRPr lang="ko-KR" altLang="en-US" sz="8000" b="1" spc="600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341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150" y="2979943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Unity </a:t>
            </a:r>
            <a:br>
              <a:rPr lang="en-US" altLang="ko-KR" sz="5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</a:br>
            <a:r>
              <a:rPr lang="en-US" altLang="ko-KR" sz="5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Study</a:t>
            </a:r>
            <a:endParaRPr lang="ko-KR" altLang="en-US" sz="5000" b="1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9B38C-4CA1-431F-953A-EAEA26E70BC7}"/>
              </a:ext>
            </a:extLst>
          </p:cNvPr>
          <p:cNvSpPr txBox="1"/>
          <p:nvPr/>
        </p:nvSpPr>
        <p:spPr>
          <a:xfrm>
            <a:off x="10352314" y="6008914"/>
            <a:ext cx="2558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Ink Free" panose="03080402000500000000" pitchFamily="66" charset="0"/>
              </a:rPr>
              <a:t>2022.01.04</a:t>
            </a:r>
            <a:endParaRPr lang="ko-KR" altLang="en-US" sz="20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246F835-EA1A-4770-8A38-0CC4AB10014D}"/>
              </a:ext>
            </a:extLst>
          </p:cNvPr>
          <p:cNvGrpSpPr/>
          <p:nvPr/>
        </p:nvGrpSpPr>
        <p:grpSpPr>
          <a:xfrm>
            <a:off x="4328531" y="1608358"/>
            <a:ext cx="920200" cy="798654"/>
            <a:chOff x="1340400" y="1976468"/>
            <a:chExt cx="1732102" cy="15033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624209-2F7E-4356-9A8B-FC2B69EF7C68}"/>
                </a:ext>
              </a:extLst>
            </p:cNvPr>
            <p:cNvSpPr txBox="1"/>
            <p:nvPr/>
          </p:nvSpPr>
          <p:spPr>
            <a:xfrm>
              <a:off x="1440218" y="1976468"/>
              <a:ext cx="1547278" cy="1401751"/>
            </a:xfrm>
            <a:custGeom>
              <a:avLst/>
              <a:gdLst/>
              <a:ahLst/>
              <a:cxnLst/>
              <a:rect l="l" t="t" r="r" b="b"/>
              <a:pathLst>
                <a:path w="1547278" h="1401751">
                  <a:moveTo>
                    <a:pt x="506727" y="8223"/>
                  </a:moveTo>
                  <a:cubicBezTo>
                    <a:pt x="821248" y="8223"/>
                    <a:pt x="978508" y="266555"/>
                    <a:pt x="978508" y="783218"/>
                  </a:cubicBezTo>
                  <a:cubicBezTo>
                    <a:pt x="978508" y="846944"/>
                    <a:pt x="975778" y="906934"/>
                    <a:pt x="970317" y="963187"/>
                  </a:cubicBezTo>
                  <a:lnTo>
                    <a:pt x="951048" y="1086736"/>
                  </a:lnTo>
                  <a:lnTo>
                    <a:pt x="773942" y="1155732"/>
                  </a:lnTo>
                  <a:lnTo>
                    <a:pt x="791890" y="1078402"/>
                  </a:lnTo>
                  <a:cubicBezTo>
                    <a:pt x="805295" y="999643"/>
                    <a:pt x="811997" y="907758"/>
                    <a:pt x="811997" y="802747"/>
                  </a:cubicBezTo>
                  <a:cubicBezTo>
                    <a:pt x="811997" y="366256"/>
                    <a:pt x="707500" y="148010"/>
                    <a:pt x="498505" y="148010"/>
                  </a:cubicBezTo>
                  <a:cubicBezTo>
                    <a:pt x="277176" y="148010"/>
                    <a:pt x="166511" y="369339"/>
                    <a:pt x="166511" y="811997"/>
                  </a:cubicBezTo>
                  <a:cubicBezTo>
                    <a:pt x="166511" y="1018937"/>
                    <a:pt x="193492" y="1174141"/>
                    <a:pt x="247454" y="1277611"/>
                  </a:cubicBezTo>
                  <a:lnTo>
                    <a:pt x="291703" y="1343602"/>
                  </a:lnTo>
                  <a:lnTo>
                    <a:pt x="142442" y="1401751"/>
                  </a:lnTo>
                  <a:lnTo>
                    <a:pt x="121286" y="1374742"/>
                  </a:lnTo>
                  <a:cubicBezTo>
                    <a:pt x="40429" y="1243521"/>
                    <a:pt x="0" y="1058680"/>
                    <a:pt x="0" y="820220"/>
                  </a:cubicBezTo>
                  <a:cubicBezTo>
                    <a:pt x="0" y="552981"/>
                    <a:pt x="43512" y="350838"/>
                    <a:pt x="130536" y="213792"/>
                  </a:cubicBezTo>
                  <a:cubicBezTo>
                    <a:pt x="217561" y="76746"/>
                    <a:pt x="342958" y="8223"/>
                    <a:pt x="506727" y="8223"/>
                  </a:cubicBezTo>
                  <a:close/>
                  <a:moveTo>
                    <a:pt x="1481496" y="0"/>
                  </a:moveTo>
                  <a:lnTo>
                    <a:pt x="1547278" y="0"/>
                  </a:lnTo>
                  <a:lnTo>
                    <a:pt x="1547278" y="854458"/>
                  </a:lnTo>
                  <a:lnTo>
                    <a:pt x="1383851" y="918125"/>
                  </a:lnTo>
                  <a:lnTo>
                    <a:pt x="1383851" y="239488"/>
                  </a:lnTo>
                  <a:cubicBezTo>
                    <a:pt x="1352330" y="271009"/>
                    <a:pt x="1300938" y="305099"/>
                    <a:pt x="1229674" y="341759"/>
                  </a:cubicBezTo>
                  <a:cubicBezTo>
                    <a:pt x="1158410" y="378418"/>
                    <a:pt x="1093313" y="403943"/>
                    <a:pt x="1034384" y="418333"/>
                  </a:cubicBezTo>
                  <a:lnTo>
                    <a:pt x="1034384" y="243600"/>
                  </a:lnTo>
                  <a:cubicBezTo>
                    <a:pt x="1109759" y="222358"/>
                    <a:pt x="1190616" y="187753"/>
                    <a:pt x="1276955" y="139787"/>
                  </a:cubicBezTo>
                  <a:cubicBezTo>
                    <a:pt x="1363294" y="91821"/>
                    <a:pt x="1431474" y="45226"/>
                    <a:pt x="148149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600" spc="-2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D173DA3-1702-4A39-894E-9893D2ADA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400" y="2781300"/>
              <a:ext cx="1732102" cy="6984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FA9DF3D-486E-4FAF-8A82-78B34AFA47B4}"/>
              </a:ext>
            </a:extLst>
          </p:cNvPr>
          <p:cNvGrpSpPr/>
          <p:nvPr/>
        </p:nvGrpSpPr>
        <p:grpSpPr>
          <a:xfrm>
            <a:off x="8919748" y="1526137"/>
            <a:ext cx="920200" cy="753947"/>
            <a:chOff x="3969300" y="1984691"/>
            <a:chExt cx="1824774" cy="149509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03662F-EB11-4B2F-88CA-5232D1C323F7}"/>
                </a:ext>
              </a:extLst>
            </p:cNvPr>
            <p:cNvSpPr txBox="1"/>
            <p:nvPr/>
          </p:nvSpPr>
          <p:spPr>
            <a:xfrm>
              <a:off x="3992918" y="1984691"/>
              <a:ext cx="1801156" cy="1423855"/>
            </a:xfrm>
            <a:custGeom>
              <a:avLst/>
              <a:gdLst/>
              <a:ahLst/>
              <a:cxnLst/>
              <a:rect l="l" t="t" r="r" b="b"/>
              <a:pathLst>
                <a:path w="1801156" h="1423855">
                  <a:moveTo>
                    <a:pt x="1369461" y="0"/>
                  </a:moveTo>
                  <a:cubicBezTo>
                    <a:pt x="1498969" y="0"/>
                    <a:pt x="1603296" y="37345"/>
                    <a:pt x="1682440" y="112035"/>
                  </a:cubicBezTo>
                  <a:cubicBezTo>
                    <a:pt x="1761584" y="186725"/>
                    <a:pt x="1801156" y="287454"/>
                    <a:pt x="1801156" y="414221"/>
                  </a:cubicBezTo>
                  <a:cubicBezTo>
                    <a:pt x="1801156" y="523173"/>
                    <a:pt x="1775802" y="618591"/>
                    <a:pt x="1725095" y="700476"/>
                  </a:cubicBezTo>
                  <a:cubicBezTo>
                    <a:pt x="1699742" y="741419"/>
                    <a:pt x="1665480" y="783003"/>
                    <a:pt x="1622311" y="825231"/>
                  </a:cubicBezTo>
                  <a:lnTo>
                    <a:pt x="1560082" y="880828"/>
                  </a:lnTo>
                  <a:lnTo>
                    <a:pt x="1101215" y="1059592"/>
                  </a:lnTo>
                  <a:lnTo>
                    <a:pt x="1126536" y="1035393"/>
                  </a:lnTo>
                  <a:cubicBezTo>
                    <a:pt x="1179021" y="988561"/>
                    <a:pt x="1249717" y="934311"/>
                    <a:pt x="1338626" y="872640"/>
                  </a:cubicBezTo>
                  <a:cubicBezTo>
                    <a:pt x="1446892" y="797950"/>
                    <a:pt x="1524494" y="726857"/>
                    <a:pt x="1571432" y="659362"/>
                  </a:cubicBezTo>
                  <a:cubicBezTo>
                    <a:pt x="1618371" y="591867"/>
                    <a:pt x="1641840" y="514950"/>
                    <a:pt x="1641840" y="428611"/>
                  </a:cubicBezTo>
                  <a:cubicBezTo>
                    <a:pt x="1641840" y="338161"/>
                    <a:pt x="1615116" y="267240"/>
                    <a:pt x="1561668" y="215847"/>
                  </a:cubicBezTo>
                  <a:cubicBezTo>
                    <a:pt x="1508220" y="164455"/>
                    <a:pt x="1437299" y="138759"/>
                    <a:pt x="1348904" y="138759"/>
                  </a:cubicBezTo>
                  <a:cubicBezTo>
                    <a:pt x="1285863" y="138759"/>
                    <a:pt x="1222822" y="155033"/>
                    <a:pt x="1159781" y="187582"/>
                  </a:cubicBezTo>
                  <a:cubicBezTo>
                    <a:pt x="1096740" y="220130"/>
                    <a:pt x="1039866" y="264841"/>
                    <a:pt x="989159" y="321715"/>
                  </a:cubicBezTo>
                  <a:lnTo>
                    <a:pt x="989159" y="144926"/>
                  </a:lnTo>
                  <a:cubicBezTo>
                    <a:pt x="1087146" y="48309"/>
                    <a:pt x="1213914" y="0"/>
                    <a:pt x="1369461" y="0"/>
                  </a:cubicBezTo>
                  <a:close/>
                  <a:moveTo>
                    <a:pt x="506728" y="0"/>
                  </a:moveTo>
                  <a:cubicBezTo>
                    <a:pt x="821248" y="0"/>
                    <a:pt x="978508" y="258332"/>
                    <a:pt x="978508" y="774995"/>
                  </a:cubicBezTo>
                  <a:cubicBezTo>
                    <a:pt x="978508" y="902447"/>
                    <a:pt x="967587" y="1014954"/>
                    <a:pt x="945746" y="1112513"/>
                  </a:cubicBezTo>
                  <a:lnTo>
                    <a:pt x="943118" y="1121183"/>
                  </a:lnTo>
                  <a:lnTo>
                    <a:pt x="761391" y="1191980"/>
                  </a:lnTo>
                  <a:lnTo>
                    <a:pt x="766756" y="1178472"/>
                  </a:lnTo>
                  <a:cubicBezTo>
                    <a:pt x="796917" y="1080023"/>
                    <a:pt x="811997" y="952041"/>
                    <a:pt x="811997" y="794524"/>
                  </a:cubicBezTo>
                  <a:cubicBezTo>
                    <a:pt x="811997" y="358033"/>
                    <a:pt x="707500" y="139787"/>
                    <a:pt x="498505" y="139787"/>
                  </a:cubicBezTo>
                  <a:cubicBezTo>
                    <a:pt x="277176" y="139787"/>
                    <a:pt x="166511" y="361116"/>
                    <a:pt x="166511" y="803774"/>
                  </a:cubicBezTo>
                  <a:cubicBezTo>
                    <a:pt x="166511" y="1062448"/>
                    <a:pt x="208669" y="1240287"/>
                    <a:pt x="292984" y="1337290"/>
                  </a:cubicBezTo>
                  <a:lnTo>
                    <a:pt x="322458" y="1362979"/>
                  </a:lnTo>
                  <a:lnTo>
                    <a:pt x="166196" y="1423855"/>
                  </a:lnTo>
                  <a:lnTo>
                    <a:pt x="121286" y="1366519"/>
                  </a:lnTo>
                  <a:cubicBezTo>
                    <a:pt x="40429" y="1235298"/>
                    <a:pt x="0" y="1050457"/>
                    <a:pt x="0" y="811997"/>
                  </a:cubicBezTo>
                  <a:cubicBezTo>
                    <a:pt x="0" y="544758"/>
                    <a:pt x="43512" y="342615"/>
                    <a:pt x="130537" y="205569"/>
                  </a:cubicBezTo>
                  <a:cubicBezTo>
                    <a:pt x="217561" y="68523"/>
                    <a:pt x="342958" y="0"/>
                    <a:pt x="50672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600" spc="-2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FA6BD7D-F673-462C-B2C6-ADA028A5B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9300" y="2781300"/>
              <a:ext cx="1732102" cy="6984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D242EE-D64C-4745-B2DA-6658C887629B}"/>
              </a:ext>
            </a:extLst>
          </p:cNvPr>
          <p:cNvGrpSpPr/>
          <p:nvPr/>
        </p:nvGrpSpPr>
        <p:grpSpPr>
          <a:xfrm>
            <a:off x="4445410" y="4130991"/>
            <a:ext cx="953010" cy="790431"/>
            <a:chOff x="6545619" y="1984691"/>
            <a:chExt cx="1771983" cy="146969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E538CD-BA41-4BAE-BBBE-2612A2000EA5}"/>
                </a:ext>
              </a:extLst>
            </p:cNvPr>
            <p:cNvSpPr txBox="1"/>
            <p:nvPr/>
          </p:nvSpPr>
          <p:spPr>
            <a:xfrm>
              <a:off x="6545619" y="1984691"/>
              <a:ext cx="1765181" cy="1423855"/>
            </a:xfrm>
            <a:custGeom>
              <a:avLst/>
              <a:gdLst/>
              <a:ahLst/>
              <a:cxnLst/>
              <a:rect l="l" t="t" r="r" b="b"/>
              <a:pathLst>
                <a:path w="1765181" h="1423855">
                  <a:moveTo>
                    <a:pt x="1350960" y="0"/>
                  </a:moveTo>
                  <a:cubicBezTo>
                    <a:pt x="1471560" y="0"/>
                    <a:pt x="1570747" y="33234"/>
                    <a:pt x="1648521" y="99701"/>
                  </a:cubicBezTo>
                  <a:cubicBezTo>
                    <a:pt x="1726294" y="166168"/>
                    <a:pt x="1765181" y="252850"/>
                    <a:pt x="1765181" y="359746"/>
                  </a:cubicBezTo>
                  <a:cubicBezTo>
                    <a:pt x="1765181" y="557777"/>
                    <a:pt x="1664110" y="686258"/>
                    <a:pt x="1461967" y="745187"/>
                  </a:cubicBezTo>
                  <a:lnTo>
                    <a:pt x="1461967" y="748271"/>
                  </a:lnTo>
                  <a:cubicBezTo>
                    <a:pt x="1543680" y="755466"/>
                    <a:pt x="1612964" y="778656"/>
                    <a:pt x="1669816" y="817843"/>
                  </a:cubicBezTo>
                  <a:lnTo>
                    <a:pt x="1686211" y="831691"/>
                  </a:lnTo>
                  <a:lnTo>
                    <a:pt x="1531030" y="892146"/>
                  </a:lnTo>
                  <a:lnTo>
                    <a:pt x="1485495" y="866971"/>
                  </a:lnTo>
                  <a:cubicBezTo>
                    <a:pt x="1418846" y="838544"/>
                    <a:pt x="1332202" y="824331"/>
                    <a:pt x="1225563" y="824331"/>
                  </a:cubicBezTo>
                  <a:lnTo>
                    <a:pt x="1100166" y="824331"/>
                  </a:lnTo>
                  <a:lnTo>
                    <a:pt x="1100166" y="685572"/>
                  </a:lnTo>
                  <a:lnTo>
                    <a:pt x="1219396" y="685572"/>
                  </a:lnTo>
                  <a:cubicBezTo>
                    <a:pt x="1472245" y="685572"/>
                    <a:pt x="1598670" y="591011"/>
                    <a:pt x="1598670" y="401887"/>
                  </a:cubicBezTo>
                  <a:cubicBezTo>
                    <a:pt x="1598670" y="227154"/>
                    <a:pt x="1502395" y="139787"/>
                    <a:pt x="1309846" y="139787"/>
                  </a:cubicBezTo>
                  <a:cubicBezTo>
                    <a:pt x="1202950" y="139787"/>
                    <a:pt x="1102564" y="176447"/>
                    <a:pt x="1008688" y="249766"/>
                  </a:cubicBezTo>
                  <a:lnTo>
                    <a:pt x="1008688" y="86339"/>
                  </a:lnTo>
                  <a:cubicBezTo>
                    <a:pt x="1104620" y="28780"/>
                    <a:pt x="1218710" y="0"/>
                    <a:pt x="1350960" y="0"/>
                  </a:cubicBezTo>
                  <a:close/>
                  <a:moveTo>
                    <a:pt x="506728" y="0"/>
                  </a:moveTo>
                  <a:cubicBezTo>
                    <a:pt x="821248" y="0"/>
                    <a:pt x="978508" y="258332"/>
                    <a:pt x="978508" y="774995"/>
                  </a:cubicBezTo>
                  <a:cubicBezTo>
                    <a:pt x="978508" y="902447"/>
                    <a:pt x="967587" y="1014954"/>
                    <a:pt x="945746" y="1112513"/>
                  </a:cubicBezTo>
                  <a:lnTo>
                    <a:pt x="943118" y="1121183"/>
                  </a:lnTo>
                  <a:lnTo>
                    <a:pt x="761392" y="1191980"/>
                  </a:lnTo>
                  <a:lnTo>
                    <a:pt x="766756" y="1178472"/>
                  </a:lnTo>
                  <a:cubicBezTo>
                    <a:pt x="796917" y="1080023"/>
                    <a:pt x="811997" y="952041"/>
                    <a:pt x="811997" y="794524"/>
                  </a:cubicBezTo>
                  <a:cubicBezTo>
                    <a:pt x="811997" y="358033"/>
                    <a:pt x="707500" y="139787"/>
                    <a:pt x="498505" y="139787"/>
                  </a:cubicBezTo>
                  <a:cubicBezTo>
                    <a:pt x="277176" y="139787"/>
                    <a:pt x="166511" y="361116"/>
                    <a:pt x="166511" y="803774"/>
                  </a:cubicBezTo>
                  <a:cubicBezTo>
                    <a:pt x="166511" y="1062448"/>
                    <a:pt x="208669" y="1240287"/>
                    <a:pt x="292984" y="1337290"/>
                  </a:cubicBezTo>
                  <a:lnTo>
                    <a:pt x="322458" y="1362979"/>
                  </a:lnTo>
                  <a:lnTo>
                    <a:pt x="166197" y="1423855"/>
                  </a:lnTo>
                  <a:lnTo>
                    <a:pt x="121286" y="1366519"/>
                  </a:lnTo>
                  <a:cubicBezTo>
                    <a:pt x="40429" y="1235298"/>
                    <a:pt x="0" y="1050457"/>
                    <a:pt x="0" y="811997"/>
                  </a:cubicBezTo>
                  <a:cubicBezTo>
                    <a:pt x="0" y="544758"/>
                    <a:pt x="43512" y="342615"/>
                    <a:pt x="130537" y="205569"/>
                  </a:cubicBezTo>
                  <a:cubicBezTo>
                    <a:pt x="217561" y="68523"/>
                    <a:pt x="342958" y="0"/>
                    <a:pt x="50672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600" spc="-2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77FE3FB-7F0A-46F3-9B55-2DD7A60D9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5500" y="2755900"/>
              <a:ext cx="1732102" cy="6984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C70EA42-D319-466E-A315-47C81959D98F}"/>
              </a:ext>
            </a:extLst>
          </p:cNvPr>
          <p:cNvGrpSpPr/>
          <p:nvPr/>
        </p:nvGrpSpPr>
        <p:grpSpPr>
          <a:xfrm>
            <a:off x="8931658" y="4042744"/>
            <a:ext cx="1001756" cy="832077"/>
            <a:chOff x="9263418" y="1984690"/>
            <a:chExt cx="1784684" cy="14823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DC3205-3363-4EB0-941B-DA5894755D05}"/>
                </a:ext>
              </a:extLst>
            </p:cNvPr>
            <p:cNvSpPr txBox="1"/>
            <p:nvPr/>
          </p:nvSpPr>
          <p:spPr>
            <a:xfrm>
              <a:off x="9263418" y="1984690"/>
              <a:ext cx="1702482" cy="1431436"/>
            </a:xfrm>
            <a:custGeom>
              <a:avLst/>
              <a:gdLst/>
              <a:ahLst/>
              <a:cxnLst/>
              <a:rect l="l" t="t" r="r" b="b"/>
              <a:pathLst>
                <a:path w="1702482" h="1431436">
                  <a:moveTo>
                    <a:pt x="506727" y="0"/>
                  </a:moveTo>
                  <a:cubicBezTo>
                    <a:pt x="821248" y="0"/>
                    <a:pt x="978508" y="258332"/>
                    <a:pt x="978508" y="774995"/>
                  </a:cubicBezTo>
                  <a:lnTo>
                    <a:pt x="976621" y="860486"/>
                  </a:lnTo>
                  <a:lnTo>
                    <a:pt x="1043763" y="778078"/>
                  </a:lnTo>
                  <a:cubicBezTo>
                    <a:pt x="1112028" y="691739"/>
                    <a:pt x="1177254" y="604030"/>
                    <a:pt x="1239438" y="514950"/>
                  </a:cubicBezTo>
                  <a:cubicBezTo>
                    <a:pt x="1363808" y="336790"/>
                    <a:pt x="1459911" y="173363"/>
                    <a:pt x="1527749" y="24668"/>
                  </a:cubicBezTo>
                  <a:lnTo>
                    <a:pt x="1702482" y="24668"/>
                  </a:lnTo>
                  <a:lnTo>
                    <a:pt x="1702482" y="835247"/>
                  </a:lnTo>
                  <a:lnTo>
                    <a:pt x="1541111" y="898114"/>
                  </a:lnTo>
                  <a:lnTo>
                    <a:pt x="1541111" y="277518"/>
                  </a:lnTo>
                  <a:cubicBezTo>
                    <a:pt x="1409547" y="506385"/>
                    <a:pt x="1272158" y="709213"/>
                    <a:pt x="1128945" y="886002"/>
                  </a:cubicBezTo>
                  <a:lnTo>
                    <a:pt x="1018966" y="1023733"/>
                  </a:lnTo>
                  <a:lnTo>
                    <a:pt x="1218661" y="1023733"/>
                  </a:lnTo>
                  <a:lnTo>
                    <a:pt x="756742" y="1203686"/>
                  </a:lnTo>
                  <a:lnTo>
                    <a:pt x="766756" y="1178472"/>
                  </a:lnTo>
                  <a:cubicBezTo>
                    <a:pt x="796917" y="1080023"/>
                    <a:pt x="811997" y="952041"/>
                    <a:pt x="811997" y="794524"/>
                  </a:cubicBezTo>
                  <a:cubicBezTo>
                    <a:pt x="811997" y="358033"/>
                    <a:pt x="707500" y="139787"/>
                    <a:pt x="498505" y="139787"/>
                  </a:cubicBezTo>
                  <a:cubicBezTo>
                    <a:pt x="277175" y="139787"/>
                    <a:pt x="166511" y="361116"/>
                    <a:pt x="166511" y="803774"/>
                  </a:cubicBezTo>
                  <a:cubicBezTo>
                    <a:pt x="166511" y="1062448"/>
                    <a:pt x="208669" y="1240287"/>
                    <a:pt x="292984" y="1337290"/>
                  </a:cubicBezTo>
                  <a:lnTo>
                    <a:pt x="330305" y="1369817"/>
                  </a:lnTo>
                  <a:lnTo>
                    <a:pt x="172135" y="1431436"/>
                  </a:lnTo>
                  <a:lnTo>
                    <a:pt x="121286" y="1366519"/>
                  </a:lnTo>
                  <a:cubicBezTo>
                    <a:pt x="40429" y="1235298"/>
                    <a:pt x="0" y="1050457"/>
                    <a:pt x="0" y="811997"/>
                  </a:cubicBezTo>
                  <a:cubicBezTo>
                    <a:pt x="0" y="544758"/>
                    <a:pt x="43512" y="342615"/>
                    <a:pt x="130536" y="205569"/>
                  </a:cubicBezTo>
                  <a:cubicBezTo>
                    <a:pt x="217560" y="68523"/>
                    <a:pt x="342958" y="0"/>
                    <a:pt x="50672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600" spc="-2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9FEE0DB-A20A-4C50-B984-0747352C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6000" y="2768600"/>
              <a:ext cx="1732102" cy="6984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2B84CB-40DD-4659-826B-EFDEA8BC5317}"/>
              </a:ext>
            </a:extLst>
          </p:cNvPr>
          <p:cNvSpPr/>
          <p:nvPr/>
        </p:nvSpPr>
        <p:spPr>
          <a:xfrm>
            <a:off x="650591" y="2653111"/>
            <a:ext cx="101600" cy="12406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99D8F-3304-4E6F-BE2E-9FB7428B061C}"/>
              </a:ext>
            </a:extLst>
          </p:cNvPr>
          <p:cNvSpPr txBox="1"/>
          <p:nvPr/>
        </p:nvSpPr>
        <p:spPr>
          <a:xfrm>
            <a:off x="866491" y="2734802"/>
            <a:ext cx="172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dirty="0"/>
              <a:t>컨텐츠</a:t>
            </a:r>
            <a:endParaRPr lang="en-US" altLang="ko-KR" sz="3200" spc="300" dirty="0"/>
          </a:p>
          <a:p>
            <a:r>
              <a:rPr lang="en-US" altLang="ko-KR" sz="3200" b="1" dirty="0"/>
              <a:t>INDEX</a:t>
            </a:r>
            <a:endParaRPr lang="ko-KR" altLang="en-US" sz="3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6365FA-9078-41F7-90DF-4B086221AC86}"/>
              </a:ext>
            </a:extLst>
          </p:cNvPr>
          <p:cNvSpPr txBox="1"/>
          <p:nvPr/>
        </p:nvSpPr>
        <p:spPr>
          <a:xfrm>
            <a:off x="4247621" y="2423084"/>
            <a:ext cx="283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Intro</a:t>
            </a:r>
            <a:endParaRPr lang="ko-KR" altLang="en-US" sz="40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067A6A0-F848-4451-9A92-CC522041E0E6}"/>
              </a:ext>
            </a:extLst>
          </p:cNvPr>
          <p:cNvCxnSpPr>
            <a:cxnSpLocks/>
          </p:cNvCxnSpPr>
          <p:nvPr/>
        </p:nvCxnSpPr>
        <p:spPr>
          <a:xfrm>
            <a:off x="3213100" y="1526137"/>
            <a:ext cx="0" cy="37443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DAD0349-23E5-4FCE-A794-F85C61403654}"/>
              </a:ext>
            </a:extLst>
          </p:cNvPr>
          <p:cNvCxnSpPr>
            <a:cxnSpLocks/>
          </p:cNvCxnSpPr>
          <p:nvPr/>
        </p:nvCxnSpPr>
        <p:spPr>
          <a:xfrm>
            <a:off x="2984500" y="1526137"/>
            <a:ext cx="2413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5967BEE-54DE-47FE-99AA-7D2CD631FB05}"/>
              </a:ext>
            </a:extLst>
          </p:cNvPr>
          <p:cNvCxnSpPr>
            <a:cxnSpLocks/>
          </p:cNvCxnSpPr>
          <p:nvPr/>
        </p:nvCxnSpPr>
        <p:spPr>
          <a:xfrm>
            <a:off x="2965450" y="5259937"/>
            <a:ext cx="2413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AC0254-7EF9-4EE6-A21A-4D1E0862241A}"/>
              </a:ext>
            </a:extLst>
          </p:cNvPr>
          <p:cNvSpPr txBox="1"/>
          <p:nvPr/>
        </p:nvSpPr>
        <p:spPr>
          <a:xfrm>
            <a:off x="8795866" y="2447077"/>
            <a:ext cx="283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Study plan</a:t>
            </a:r>
            <a:endParaRPr lang="ko-KR" altLang="en-US" sz="4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1A358D-DA3E-416D-A776-2BDB1640DE45}"/>
              </a:ext>
            </a:extLst>
          </p:cNvPr>
          <p:cNvSpPr txBox="1"/>
          <p:nvPr/>
        </p:nvSpPr>
        <p:spPr>
          <a:xfrm>
            <a:off x="4330968" y="4947280"/>
            <a:ext cx="290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To do</a:t>
            </a:r>
            <a:endParaRPr lang="ko-KR" altLang="en-US" sz="4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B56FA2-FF87-4FE7-96C6-7E861239FB1E}"/>
              </a:ext>
            </a:extLst>
          </p:cNvPr>
          <p:cNvSpPr txBox="1"/>
          <p:nvPr/>
        </p:nvSpPr>
        <p:spPr>
          <a:xfrm>
            <a:off x="8934554" y="4896770"/>
            <a:ext cx="283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396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E74D56-9ECC-4AB4-9EBA-555F3741754D}"/>
              </a:ext>
            </a:extLst>
          </p:cNvPr>
          <p:cNvGrpSpPr/>
          <p:nvPr/>
        </p:nvGrpSpPr>
        <p:grpSpPr>
          <a:xfrm>
            <a:off x="4307822" y="1416559"/>
            <a:ext cx="3576356" cy="3678805"/>
            <a:chOff x="2519644" y="1773238"/>
            <a:chExt cx="3576356" cy="3678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2B461-DB43-4F93-AE6C-92C9111C3501}"/>
                </a:ext>
              </a:extLst>
            </p:cNvPr>
            <p:cNvSpPr/>
            <p:nvPr/>
          </p:nvSpPr>
          <p:spPr>
            <a:xfrm>
              <a:off x="2519644" y="1773238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58800" dist="2413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43A5EC-41E4-4ADB-A8BD-4B26CB3DD3C9}"/>
                </a:ext>
              </a:extLst>
            </p:cNvPr>
            <p:cNvSpPr/>
            <p:nvPr/>
          </p:nvSpPr>
          <p:spPr>
            <a:xfrm>
              <a:off x="2519644" y="1794443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774700" dist="203200" dir="13500000" algn="br" rotWithShape="0">
                <a:schemeClr val="bg1"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31059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Intro</a:t>
            </a:r>
            <a:endParaRPr lang="ko-KR" altLang="en-US" sz="8000" b="1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617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Intro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5AD4A-3013-494F-BB83-7ECB3872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56" y="895867"/>
            <a:ext cx="9352602" cy="52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Intro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575316-154A-4B80-8450-A73E27E7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29" y="4006747"/>
            <a:ext cx="2962593" cy="1805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63E557-ADFB-451F-A46D-5C6F4ADD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65" y="4006747"/>
            <a:ext cx="3066008" cy="1785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C3F339-8F92-4563-BA58-1AB75778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379" y="4006747"/>
            <a:ext cx="3127422" cy="1839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C123A7-4BA2-45AC-A1CB-9057A0ABD3ED}"/>
              </a:ext>
            </a:extLst>
          </p:cNvPr>
          <p:cNvSpPr txBox="1"/>
          <p:nvPr/>
        </p:nvSpPr>
        <p:spPr>
          <a:xfrm>
            <a:off x="1371600" y="594360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가상 현실</a:t>
            </a:r>
            <a:r>
              <a:rPr lang="en-US" altLang="ko-KR" dirty="0"/>
              <a:t>(VR)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1F135-D45C-4045-BBC0-7C42AA193375}"/>
              </a:ext>
            </a:extLst>
          </p:cNvPr>
          <p:cNvSpPr txBox="1"/>
          <p:nvPr/>
        </p:nvSpPr>
        <p:spPr>
          <a:xfrm>
            <a:off x="5453729" y="5901294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증강 현실</a:t>
            </a:r>
            <a:r>
              <a:rPr lang="en-US" altLang="ko-KR" dirty="0"/>
              <a:t>(AR)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BE6AD7-E286-4C82-B93A-9AF20CC8BAD3}"/>
              </a:ext>
            </a:extLst>
          </p:cNvPr>
          <p:cNvSpPr txBox="1"/>
          <p:nvPr/>
        </p:nvSpPr>
        <p:spPr>
          <a:xfrm>
            <a:off x="9314529" y="5943600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증강 현실</a:t>
            </a:r>
            <a:r>
              <a:rPr lang="en-US" altLang="ko-KR" dirty="0"/>
              <a:t>(MR)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14F6E-A1B0-4247-85A2-CE2520509237}"/>
              </a:ext>
            </a:extLst>
          </p:cNvPr>
          <p:cNvSpPr txBox="1"/>
          <p:nvPr/>
        </p:nvSpPr>
        <p:spPr>
          <a:xfrm>
            <a:off x="731171" y="929469"/>
            <a:ext cx="10551858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dirty="0"/>
              <a:t>Virtual Reality(VR) </a:t>
            </a:r>
            <a:r>
              <a:rPr lang="ko-KR" altLang="en-US" sz="2000" dirty="0"/>
              <a:t>오로지 가상으로 만들어진 세계만 보이게 됨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dirty="0"/>
              <a:t>Augment reality(AR) </a:t>
            </a:r>
            <a:r>
              <a:rPr lang="ko-KR" altLang="en-US" sz="2000" dirty="0"/>
              <a:t>실제 현실에 부가적인 정보를 보여주는 것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dirty="0"/>
              <a:t>Mixed Reality(AR) </a:t>
            </a:r>
            <a:r>
              <a:rPr lang="ko-KR" altLang="en-US" sz="2000" dirty="0"/>
              <a:t>현실과 가상현실 모두를 의미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989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Intro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575316-154A-4B80-8450-A73E27E7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0" y="3672665"/>
            <a:ext cx="1700127" cy="10358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63E557-ADFB-451F-A46D-5C6F4ADD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441" y="2016399"/>
            <a:ext cx="1700126" cy="9898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C3F339-8F92-4563-BA58-1AB75778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904" y="3651438"/>
            <a:ext cx="1797050" cy="105708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CF4772B-7AEC-4666-A4A5-A5CF82C34D66}"/>
              </a:ext>
            </a:extLst>
          </p:cNvPr>
          <p:cNvSpPr/>
          <p:nvPr/>
        </p:nvSpPr>
        <p:spPr>
          <a:xfrm>
            <a:off x="3893911" y="2038534"/>
            <a:ext cx="2667000" cy="1579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How</a:t>
            </a:r>
            <a:r>
              <a:rPr lang="ko-KR" altLang="en-US" sz="2800" dirty="0"/>
              <a:t> </a:t>
            </a:r>
            <a:r>
              <a:rPr lang="en-US" altLang="ko-KR" sz="2800" dirty="0"/>
              <a:t>to</a:t>
            </a:r>
            <a:r>
              <a:rPr lang="ko-KR" altLang="en-US" sz="2800" dirty="0"/>
              <a:t> </a:t>
            </a:r>
            <a:r>
              <a:rPr lang="en-US" altLang="ko-KR" sz="2800" dirty="0"/>
              <a:t>implement?</a:t>
            </a:r>
            <a:endParaRPr lang="ko-KR" altLang="en-US" sz="28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C4B47-D729-4054-921C-D98B5435F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237" y="3668628"/>
            <a:ext cx="3634624" cy="1435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2ECD51-3D46-4F7F-954D-331942505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946" y="1209525"/>
            <a:ext cx="2768742" cy="19241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1090E0-4CED-4331-98B8-3A5861D0E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723" y="1239823"/>
            <a:ext cx="2470277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4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7E74D56-9ECC-4AB4-9EBA-555F3741754D}"/>
              </a:ext>
            </a:extLst>
          </p:cNvPr>
          <p:cNvGrpSpPr/>
          <p:nvPr/>
        </p:nvGrpSpPr>
        <p:grpSpPr>
          <a:xfrm>
            <a:off x="4307822" y="1416559"/>
            <a:ext cx="3576356" cy="3678805"/>
            <a:chOff x="2519644" y="1773238"/>
            <a:chExt cx="3576356" cy="36788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B2B461-DB43-4F93-AE6C-92C9111C3501}"/>
                </a:ext>
              </a:extLst>
            </p:cNvPr>
            <p:cNvSpPr/>
            <p:nvPr/>
          </p:nvSpPr>
          <p:spPr>
            <a:xfrm>
              <a:off x="2519644" y="1773238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58800" dist="2413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43A5EC-41E4-4ADB-A8BD-4B26CB3DD3C9}"/>
                </a:ext>
              </a:extLst>
            </p:cNvPr>
            <p:cNvSpPr/>
            <p:nvPr/>
          </p:nvSpPr>
          <p:spPr>
            <a:xfrm>
              <a:off x="2519644" y="1794443"/>
              <a:ext cx="3576356" cy="36576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774700" dist="203200" dir="13500000" algn="br" rotWithShape="0">
                <a:schemeClr val="bg1"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4149D3-0359-4FFB-BD29-5234BD16C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31059"/>
            <a:ext cx="9144000" cy="832077"/>
          </a:xfrm>
        </p:spPr>
        <p:txBody>
          <a:bodyPr>
            <a:no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Ink Free" panose="03080402000500000000" pitchFamily="66" charset="0"/>
                <a:cs typeface="IrisUPC" panose="020B0502040204020203" pitchFamily="34" charset="-34"/>
              </a:rPr>
              <a:t>Plan</a:t>
            </a:r>
            <a:endParaRPr lang="ko-KR" altLang="en-US" sz="8000" b="1" dirty="0">
              <a:solidFill>
                <a:schemeClr val="bg1"/>
              </a:solidFill>
              <a:latin typeface="Ink Free" panose="03080402000500000000" pitchFamily="66" charset="0"/>
              <a:cs typeface="Iris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978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Plan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4C0FC5-CA48-4B22-B1DE-D7694A91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53" y="964736"/>
            <a:ext cx="7088230" cy="54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8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F6932-D66D-4D23-B68F-E75D2E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775700" cy="6627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Plan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66B0B8-AB9A-4812-862A-8AD12450DC99}"/>
              </a:ext>
            </a:extLst>
          </p:cNvPr>
          <p:cNvSpPr/>
          <p:nvPr/>
        </p:nvSpPr>
        <p:spPr>
          <a:xfrm>
            <a:off x="0" y="714374"/>
            <a:ext cx="10551858" cy="6338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D394D-0183-4D08-B3B5-F14B25E5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69" y="1104774"/>
            <a:ext cx="8966661" cy="490245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06F304-374A-4E00-9CA6-976BE24540C2}"/>
              </a:ext>
            </a:extLst>
          </p:cNvPr>
          <p:cNvCxnSpPr>
            <a:cxnSpLocks/>
          </p:cNvCxnSpPr>
          <p:nvPr/>
        </p:nvCxnSpPr>
        <p:spPr>
          <a:xfrm>
            <a:off x="3009669" y="3517900"/>
            <a:ext cx="89666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91DD6C-EA36-4308-8611-6BA8EE637ED5}"/>
              </a:ext>
            </a:extLst>
          </p:cNvPr>
          <p:cNvCxnSpPr>
            <a:cxnSpLocks/>
          </p:cNvCxnSpPr>
          <p:nvPr/>
        </p:nvCxnSpPr>
        <p:spPr>
          <a:xfrm>
            <a:off x="2996969" y="4787900"/>
            <a:ext cx="89666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F53F9B0-82DD-4D6D-8544-504398EE7A2D}"/>
              </a:ext>
            </a:extLst>
          </p:cNvPr>
          <p:cNvCxnSpPr>
            <a:cxnSpLocks/>
          </p:cNvCxnSpPr>
          <p:nvPr/>
        </p:nvCxnSpPr>
        <p:spPr>
          <a:xfrm>
            <a:off x="3035069" y="5981700"/>
            <a:ext cx="89666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5C0101-ED81-4CD3-9330-D6221E1BA92E}"/>
              </a:ext>
            </a:extLst>
          </p:cNvPr>
          <p:cNvSpPr txBox="1"/>
          <p:nvPr/>
        </p:nvSpPr>
        <p:spPr>
          <a:xfrm>
            <a:off x="514235" y="173406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Chapter 0.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CF8B50-A383-49FB-9FA7-4F05B11B5EC2}"/>
              </a:ext>
            </a:extLst>
          </p:cNvPr>
          <p:cNvSpPr txBox="1"/>
          <p:nvPr/>
        </p:nvSpPr>
        <p:spPr>
          <a:xfrm>
            <a:off x="514235" y="382956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Chapter 1.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18543-08EA-4A26-92D3-8C08BBC798C4}"/>
              </a:ext>
            </a:extLst>
          </p:cNvPr>
          <p:cNvSpPr txBox="1"/>
          <p:nvPr/>
        </p:nvSpPr>
        <p:spPr>
          <a:xfrm>
            <a:off x="514235" y="517576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Chapter 2.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894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792</Words>
  <Application>Microsoft Office PowerPoint</Application>
  <PresentationFormat>와이드스크린</PresentationFormat>
  <Paragraphs>96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Ink Free</vt:lpstr>
      <vt:lpstr>Noto Sans</vt:lpstr>
      <vt:lpstr>Office 테마</vt:lpstr>
      <vt:lpstr>Unity  Study</vt:lpstr>
      <vt:lpstr>Unity  Study</vt:lpstr>
      <vt:lpstr>Intro</vt:lpstr>
      <vt:lpstr>1. Intro</vt:lpstr>
      <vt:lpstr>1. Intro</vt:lpstr>
      <vt:lpstr>1. Intro</vt:lpstr>
      <vt:lpstr>Plan</vt:lpstr>
      <vt:lpstr>2. Plan</vt:lpstr>
      <vt:lpstr>2. Plan</vt:lpstr>
      <vt:lpstr>2. Plan</vt:lpstr>
      <vt:lpstr>2. Plan</vt:lpstr>
      <vt:lpstr>To do</vt:lpstr>
      <vt:lpstr>3. Todo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 Study</dc:title>
  <dc:creator>조성욱</dc:creator>
  <cp:lastModifiedBy>조성욱</cp:lastModifiedBy>
  <cp:revision>6</cp:revision>
  <dcterms:created xsi:type="dcterms:W3CDTF">2022-01-03T08:01:26Z</dcterms:created>
  <dcterms:modified xsi:type="dcterms:W3CDTF">2022-01-03T13:18:17Z</dcterms:modified>
</cp:coreProperties>
</file>